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76" r:id="rId6"/>
    <p:sldId id="260" r:id="rId7"/>
    <p:sldId id="261" r:id="rId8"/>
    <p:sldId id="273" r:id="rId9"/>
    <p:sldId id="262" r:id="rId10"/>
    <p:sldId id="274" r:id="rId11"/>
    <p:sldId id="264" r:id="rId12"/>
    <p:sldId id="265" r:id="rId13"/>
    <p:sldId id="266" r:id="rId14"/>
    <p:sldId id="267" r:id="rId15"/>
    <p:sldId id="275" r:id="rId16"/>
  </p:sldIdLst>
  <p:sldSz cx="18288000" cy="10287000"/>
  <p:notesSz cx="18288000" cy="10287000"/>
  <p:defaultTextStyle>
    <a:defPPr>
      <a:defRPr lang="es-B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E3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CB8A13-6412-4C0E-9071-910BDD0B09AC}" v="1" dt="2023-03-31T22:35:30.38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754" y="8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honatan alanoca" userId="85fcb301bc267a5c" providerId="LiveId" clId="{DCCB8A13-6412-4C0E-9071-910BDD0B09AC}"/>
    <pc:docChg chg="undo custSel addSld modSld">
      <pc:chgData name="jhonatan alanoca" userId="85fcb301bc267a5c" providerId="LiveId" clId="{DCCB8A13-6412-4C0E-9071-910BDD0B09AC}" dt="2023-03-31T23:09:21.642" v="344" actId="14100"/>
      <pc:docMkLst>
        <pc:docMk/>
      </pc:docMkLst>
      <pc:sldChg chg="modSp mod">
        <pc:chgData name="jhonatan alanoca" userId="85fcb301bc267a5c" providerId="LiveId" clId="{DCCB8A13-6412-4C0E-9071-910BDD0B09AC}" dt="2023-03-31T22:58:10.829" v="157" actId="20577"/>
        <pc:sldMkLst>
          <pc:docMk/>
          <pc:sldMk cId="0" sldId="260"/>
        </pc:sldMkLst>
        <pc:spChg chg="mod">
          <ac:chgData name="jhonatan alanoca" userId="85fcb301bc267a5c" providerId="LiveId" clId="{DCCB8A13-6412-4C0E-9071-910BDD0B09AC}" dt="2023-03-31T22:58:10.829" v="157" actId="20577"/>
          <ac:spMkLst>
            <pc:docMk/>
            <pc:sldMk cId="0" sldId="260"/>
            <ac:spMk id="7" creationId="{390109F2-8A4D-4D87-8671-ED43E2FAFA97}"/>
          </ac:spMkLst>
        </pc:spChg>
      </pc:sldChg>
      <pc:sldChg chg="addSp delSp modSp mod">
        <pc:chgData name="jhonatan alanoca" userId="85fcb301bc267a5c" providerId="LiveId" clId="{DCCB8A13-6412-4C0E-9071-910BDD0B09AC}" dt="2023-03-31T23:06:34.780" v="340" actId="1076"/>
        <pc:sldMkLst>
          <pc:docMk/>
          <pc:sldMk cId="0" sldId="261"/>
        </pc:sldMkLst>
        <pc:picChg chg="add mod">
          <ac:chgData name="jhonatan alanoca" userId="85fcb301bc267a5c" providerId="LiveId" clId="{DCCB8A13-6412-4C0E-9071-910BDD0B09AC}" dt="2023-03-31T23:06:34.780" v="340" actId="1076"/>
          <ac:picMkLst>
            <pc:docMk/>
            <pc:sldMk cId="0" sldId="261"/>
            <ac:picMk id="7" creationId="{3D1E3413-4387-5C13-C1D6-FBFF244B0687}"/>
          </ac:picMkLst>
        </pc:picChg>
        <pc:picChg chg="del">
          <ac:chgData name="jhonatan alanoca" userId="85fcb301bc267a5c" providerId="LiveId" clId="{DCCB8A13-6412-4C0E-9071-910BDD0B09AC}" dt="2023-03-31T23:06:19.583" v="334" actId="478"/>
          <ac:picMkLst>
            <pc:docMk/>
            <pc:sldMk cId="0" sldId="261"/>
            <ac:picMk id="9" creationId="{E4F55C71-7B35-01CC-F157-60C403414BE3}"/>
          </ac:picMkLst>
        </pc:picChg>
        <pc:picChg chg="del">
          <ac:chgData name="jhonatan alanoca" userId="85fcb301bc267a5c" providerId="LiveId" clId="{DCCB8A13-6412-4C0E-9071-910BDD0B09AC}" dt="2023-03-31T23:06:20.402" v="335" actId="478"/>
          <ac:picMkLst>
            <pc:docMk/>
            <pc:sldMk cId="0" sldId="261"/>
            <ac:picMk id="11" creationId="{E1E3E4E6-6F97-BC86-B014-E25CE9A03F96}"/>
          </ac:picMkLst>
        </pc:picChg>
      </pc:sldChg>
      <pc:sldChg chg="modSp mod">
        <pc:chgData name="jhonatan alanoca" userId="85fcb301bc267a5c" providerId="LiveId" clId="{DCCB8A13-6412-4C0E-9071-910BDD0B09AC}" dt="2023-03-31T23:08:51.777" v="342" actId="1076"/>
        <pc:sldMkLst>
          <pc:docMk/>
          <pc:sldMk cId="0" sldId="262"/>
        </pc:sldMkLst>
        <pc:spChg chg="mod">
          <ac:chgData name="jhonatan alanoca" userId="85fcb301bc267a5c" providerId="LiveId" clId="{DCCB8A13-6412-4C0E-9071-910BDD0B09AC}" dt="2023-03-31T23:08:32.521" v="341" actId="20577"/>
          <ac:spMkLst>
            <pc:docMk/>
            <pc:sldMk cId="0" sldId="262"/>
            <ac:spMk id="5" creationId="{00000000-0000-0000-0000-000000000000}"/>
          </ac:spMkLst>
        </pc:spChg>
        <pc:picChg chg="mod">
          <ac:chgData name="jhonatan alanoca" userId="85fcb301bc267a5c" providerId="LiveId" clId="{DCCB8A13-6412-4C0E-9071-910BDD0B09AC}" dt="2023-03-31T23:08:51.777" v="342" actId="1076"/>
          <ac:picMkLst>
            <pc:docMk/>
            <pc:sldMk cId="0" sldId="262"/>
            <ac:picMk id="9" creationId="{EF950BE4-686D-03EC-2D34-BF4391646890}"/>
          </ac:picMkLst>
        </pc:picChg>
      </pc:sldChg>
      <pc:sldChg chg="modSp mod">
        <pc:chgData name="jhonatan alanoca" userId="85fcb301bc267a5c" providerId="LiveId" clId="{DCCB8A13-6412-4C0E-9071-910BDD0B09AC}" dt="2023-03-31T22:52:40" v="32" actId="1036"/>
        <pc:sldMkLst>
          <pc:docMk/>
          <pc:sldMk cId="4190661600" sldId="273"/>
        </pc:sldMkLst>
        <pc:picChg chg="mod">
          <ac:chgData name="jhonatan alanoca" userId="85fcb301bc267a5c" providerId="LiveId" clId="{DCCB8A13-6412-4C0E-9071-910BDD0B09AC}" dt="2023-03-31T22:52:40" v="32" actId="1036"/>
          <ac:picMkLst>
            <pc:docMk/>
            <pc:sldMk cId="4190661600" sldId="273"/>
            <ac:picMk id="2" creationId="{00000000-0000-0000-0000-000000000000}"/>
          </ac:picMkLst>
        </pc:picChg>
        <pc:picChg chg="mod">
          <ac:chgData name="jhonatan alanoca" userId="85fcb301bc267a5c" providerId="LiveId" clId="{DCCB8A13-6412-4C0E-9071-910BDD0B09AC}" dt="2023-03-31T22:49:23.118" v="25" actId="14100"/>
          <ac:picMkLst>
            <pc:docMk/>
            <pc:sldMk cId="4190661600" sldId="273"/>
            <ac:picMk id="5" creationId="{40913E63-28FC-8C5B-2260-374D8CF9A8B9}"/>
          </ac:picMkLst>
        </pc:picChg>
        <pc:picChg chg="mod modCrop">
          <ac:chgData name="jhonatan alanoca" userId="85fcb301bc267a5c" providerId="LiveId" clId="{DCCB8A13-6412-4C0E-9071-910BDD0B09AC}" dt="2023-03-31T22:49:34.489" v="28" actId="732"/>
          <ac:picMkLst>
            <pc:docMk/>
            <pc:sldMk cId="4190661600" sldId="273"/>
            <ac:picMk id="11" creationId="{A05A18D1-5816-00B9-B97A-4FEED8BA382B}"/>
          </ac:picMkLst>
        </pc:picChg>
      </pc:sldChg>
      <pc:sldChg chg="modSp mod">
        <pc:chgData name="jhonatan alanoca" userId="85fcb301bc267a5c" providerId="LiveId" clId="{DCCB8A13-6412-4C0E-9071-910BDD0B09AC}" dt="2023-03-31T23:09:21.642" v="344" actId="14100"/>
        <pc:sldMkLst>
          <pc:docMk/>
          <pc:sldMk cId="3218228396" sldId="274"/>
        </pc:sldMkLst>
        <pc:spChg chg="mod">
          <ac:chgData name="jhonatan alanoca" userId="85fcb301bc267a5c" providerId="LiveId" clId="{DCCB8A13-6412-4C0E-9071-910BDD0B09AC}" dt="2023-03-31T23:09:17.771" v="343" actId="14100"/>
          <ac:spMkLst>
            <pc:docMk/>
            <pc:sldMk cId="3218228396" sldId="274"/>
            <ac:spMk id="5" creationId="{00000000-0000-0000-0000-000000000000}"/>
          </ac:spMkLst>
        </pc:spChg>
        <pc:spChg chg="mod">
          <ac:chgData name="jhonatan alanoca" userId="85fcb301bc267a5c" providerId="LiveId" clId="{DCCB8A13-6412-4C0E-9071-910BDD0B09AC}" dt="2023-03-31T23:09:21.642" v="344" actId="14100"/>
          <ac:spMkLst>
            <pc:docMk/>
            <pc:sldMk cId="3218228396" sldId="274"/>
            <ac:spMk id="9" creationId="{D920F3A8-46D1-4656-8CEA-7D3FD44459DD}"/>
          </ac:spMkLst>
        </pc:spChg>
      </pc:sldChg>
      <pc:sldChg chg="addSp delSp modSp add mod">
        <pc:chgData name="jhonatan alanoca" userId="85fcb301bc267a5c" providerId="LiveId" clId="{DCCB8A13-6412-4C0E-9071-910BDD0B09AC}" dt="2023-03-31T22:43:31.530" v="22" actId="1076"/>
        <pc:sldMkLst>
          <pc:docMk/>
          <pc:sldMk cId="849495727" sldId="276"/>
        </pc:sldMkLst>
        <pc:spChg chg="add del">
          <ac:chgData name="jhonatan alanoca" userId="85fcb301bc267a5c" providerId="LiveId" clId="{DCCB8A13-6412-4C0E-9071-910BDD0B09AC}" dt="2023-03-31T22:35:45.056" v="7" actId="478"/>
          <ac:spMkLst>
            <pc:docMk/>
            <pc:sldMk cId="849495727" sldId="276"/>
            <ac:spMk id="4" creationId="{00000000-0000-0000-0000-000000000000}"/>
          </ac:spMkLst>
        </pc:spChg>
        <pc:spChg chg="del">
          <ac:chgData name="jhonatan alanoca" userId="85fcb301bc267a5c" providerId="LiveId" clId="{DCCB8A13-6412-4C0E-9071-910BDD0B09AC}" dt="2023-03-31T22:35:38.553" v="4" actId="478"/>
          <ac:spMkLst>
            <pc:docMk/>
            <pc:sldMk cId="849495727" sldId="276"/>
            <ac:spMk id="5" creationId="{00000000-0000-0000-0000-000000000000}"/>
          </ac:spMkLst>
        </pc:spChg>
        <pc:spChg chg="del">
          <ac:chgData name="jhonatan alanoca" userId="85fcb301bc267a5c" providerId="LiveId" clId="{DCCB8A13-6412-4C0E-9071-910BDD0B09AC}" dt="2023-03-31T22:35:36.118" v="3" actId="478"/>
          <ac:spMkLst>
            <pc:docMk/>
            <pc:sldMk cId="849495727" sldId="276"/>
            <ac:spMk id="6" creationId="{00000000-0000-0000-0000-000000000000}"/>
          </ac:spMkLst>
        </pc:spChg>
        <pc:spChg chg="del mod">
          <ac:chgData name="jhonatan alanoca" userId="85fcb301bc267a5c" providerId="LiveId" clId="{DCCB8A13-6412-4C0E-9071-910BDD0B09AC}" dt="2023-03-31T22:35:34.855" v="2" actId="478"/>
          <ac:spMkLst>
            <pc:docMk/>
            <pc:sldMk cId="849495727" sldId="276"/>
            <ac:spMk id="7" creationId="{F395FC58-FFFE-409A-B1BD-E06630C35AB3}"/>
          </ac:spMkLst>
        </pc:spChg>
        <pc:spChg chg="add del mod">
          <ac:chgData name="jhonatan alanoca" userId="85fcb301bc267a5c" providerId="LiveId" clId="{DCCB8A13-6412-4C0E-9071-910BDD0B09AC}" dt="2023-03-31T22:35:42.244" v="6" actId="478"/>
          <ac:spMkLst>
            <pc:docMk/>
            <pc:sldMk cId="849495727" sldId="276"/>
            <ac:spMk id="9" creationId="{2BB740EF-2169-2A80-844B-66242111013F}"/>
          </ac:spMkLst>
        </pc:spChg>
        <pc:spChg chg="add del mod">
          <ac:chgData name="jhonatan alanoca" userId="85fcb301bc267a5c" providerId="LiveId" clId="{DCCB8A13-6412-4C0E-9071-910BDD0B09AC}" dt="2023-03-31T22:35:47.824" v="8" actId="478"/>
          <ac:spMkLst>
            <pc:docMk/>
            <pc:sldMk cId="849495727" sldId="276"/>
            <ac:spMk id="11" creationId="{37A7E9A0-5471-1528-6D48-25A5E981568B}"/>
          </ac:spMkLst>
        </pc:spChg>
        <pc:picChg chg="add del mod">
          <ac:chgData name="jhonatan alanoca" userId="85fcb301bc267a5c" providerId="LiveId" clId="{DCCB8A13-6412-4C0E-9071-910BDD0B09AC}" dt="2023-03-31T22:43:02.251" v="16" actId="21"/>
          <ac:picMkLst>
            <pc:docMk/>
            <pc:sldMk cId="849495727" sldId="276"/>
            <ac:picMk id="13" creationId="{E87641CE-D819-F2B0-58E0-424BE78338C1}"/>
          </ac:picMkLst>
        </pc:picChg>
        <pc:picChg chg="add mod modCrop">
          <ac:chgData name="jhonatan alanoca" userId="85fcb301bc267a5c" providerId="LiveId" clId="{DCCB8A13-6412-4C0E-9071-910BDD0B09AC}" dt="2023-03-31T22:43:31.530" v="22" actId="1076"/>
          <ac:picMkLst>
            <pc:docMk/>
            <pc:sldMk cId="849495727" sldId="276"/>
            <ac:picMk id="15" creationId="{17EC023F-99AB-CE84-E8B2-50BB321D984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00E3B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00E3B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3589782" y="2283713"/>
            <a:ext cx="11090910" cy="5720080"/>
          </a:xfrm>
          <a:custGeom>
            <a:avLst/>
            <a:gdLst/>
            <a:ahLst/>
            <a:cxnLst/>
            <a:rect l="l" t="t" r="r" b="b"/>
            <a:pathLst>
              <a:path w="11090910" h="5720080">
                <a:moveTo>
                  <a:pt x="0" y="0"/>
                </a:moveTo>
                <a:lnTo>
                  <a:pt x="11090671" y="0"/>
                </a:lnTo>
                <a:lnTo>
                  <a:pt x="11090671" y="5719571"/>
                </a:lnTo>
                <a:lnTo>
                  <a:pt x="0" y="5719571"/>
                </a:lnTo>
                <a:lnTo>
                  <a:pt x="0" y="0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00E3B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60202" y="954373"/>
            <a:ext cx="14807565" cy="2595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 i="0">
                <a:solidFill>
                  <a:srgbClr val="00E3B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60202" y="2035765"/>
            <a:ext cx="14967594" cy="4025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3589782" y="2283713"/>
            <a:ext cx="11090910" cy="5720080"/>
          </a:xfrm>
          <a:custGeom>
            <a:avLst/>
            <a:gdLst/>
            <a:ahLst/>
            <a:cxnLst/>
            <a:rect l="l" t="t" r="r" b="b"/>
            <a:pathLst>
              <a:path w="11090910" h="5720080">
                <a:moveTo>
                  <a:pt x="0" y="0"/>
                </a:moveTo>
                <a:lnTo>
                  <a:pt x="11090671" y="0"/>
                </a:lnTo>
                <a:lnTo>
                  <a:pt x="11090671" y="5719571"/>
                </a:lnTo>
                <a:lnTo>
                  <a:pt x="0" y="5719571"/>
                </a:lnTo>
                <a:lnTo>
                  <a:pt x="0" y="0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627141" y="3619500"/>
            <a:ext cx="7904803" cy="3267561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715010" algn="ctr">
              <a:lnSpc>
                <a:spcPct val="100000"/>
              </a:lnSpc>
              <a:spcBef>
                <a:spcPts val="400"/>
              </a:spcBef>
              <a:tabLst>
                <a:tab pos="2302510" algn="l"/>
                <a:tab pos="3249930" algn="l"/>
                <a:tab pos="5283200" algn="l"/>
              </a:tabLst>
            </a:pPr>
            <a:r>
              <a:rPr lang="es-ES" sz="2750" b="0" spc="260" dirty="0">
                <a:latin typeface="Trebuchet MS"/>
                <a:cs typeface="Trebuchet MS"/>
              </a:rPr>
              <a:t>E S T R U C T U R A  D E   D A T O S</a:t>
            </a:r>
            <a:br>
              <a:rPr lang="es-ES" sz="2750" b="0" dirty="0">
                <a:latin typeface="Trebuchet MS"/>
                <a:cs typeface="Trebuchet MS"/>
              </a:rPr>
            </a:br>
            <a:r>
              <a:rPr sz="6050" spc="-170" dirty="0">
                <a:solidFill>
                  <a:srgbClr val="FFFFFF"/>
                </a:solidFill>
              </a:rPr>
              <a:t>DEFENSA</a:t>
            </a:r>
            <a:r>
              <a:rPr sz="6050" spc="105" dirty="0">
                <a:solidFill>
                  <a:srgbClr val="FFFFFF"/>
                </a:solidFill>
              </a:rPr>
              <a:t> </a:t>
            </a:r>
            <a:r>
              <a:rPr sz="6050" spc="160" dirty="0">
                <a:solidFill>
                  <a:srgbClr val="FFFFFF"/>
                </a:solidFill>
              </a:rPr>
              <a:t>HITO</a:t>
            </a:r>
            <a:r>
              <a:rPr sz="6050" spc="105" dirty="0">
                <a:solidFill>
                  <a:srgbClr val="FFFFFF"/>
                </a:solidFill>
              </a:rPr>
              <a:t> </a:t>
            </a:r>
            <a:r>
              <a:rPr sz="6050" spc="95" dirty="0">
                <a:solidFill>
                  <a:srgbClr val="FFFFFF"/>
                </a:solidFill>
              </a:rPr>
              <a:t>2 </a:t>
            </a:r>
            <a:r>
              <a:rPr sz="6050" spc="100" dirty="0">
                <a:solidFill>
                  <a:srgbClr val="FFFFFF"/>
                </a:solidFill>
              </a:rPr>
              <a:t> </a:t>
            </a:r>
            <a:r>
              <a:rPr lang="es-ES" sz="6050" spc="-355" dirty="0">
                <a:solidFill>
                  <a:srgbClr val="FFFFFF"/>
                </a:solidFill>
              </a:rPr>
              <a:t>ESTRUCTURA</a:t>
            </a:r>
            <a:r>
              <a:rPr sz="6050" spc="100" dirty="0">
                <a:solidFill>
                  <a:srgbClr val="FFFFFF"/>
                </a:solidFill>
              </a:rPr>
              <a:t> </a:t>
            </a:r>
            <a:r>
              <a:rPr sz="6050" spc="-200" dirty="0">
                <a:solidFill>
                  <a:srgbClr val="FFFFFF"/>
                </a:solidFill>
              </a:rPr>
              <a:t>DE</a:t>
            </a:r>
            <a:r>
              <a:rPr sz="6050" spc="100" dirty="0">
                <a:solidFill>
                  <a:srgbClr val="FFFFFF"/>
                </a:solidFill>
              </a:rPr>
              <a:t> </a:t>
            </a:r>
            <a:r>
              <a:rPr sz="6050" spc="-100" dirty="0">
                <a:solidFill>
                  <a:srgbClr val="FFFFFF"/>
                </a:solidFill>
              </a:rPr>
              <a:t>DATOS</a:t>
            </a:r>
            <a:r>
              <a:rPr sz="6050" spc="100" dirty="0">
                <a:solidFill>
                  <a:srgbClr val="FFFFFF"/>
                </a:solidFill>
              </a:rPr>
              <a:t> </a:t>
            </a:r>
            <a:endParaRPr sz="60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6691" y="923924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r>
              <a:rPr lang="en-US" dirty="0"/>
              <a:t>  </a:t>
            </a:r>
            <a:endParaRPr dirty="0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535118" y="1265969"/>
            <a:ext cx="1309968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s-ES" sz="3900" spc="35" dirty="0"/>
              <a:t>8. Que es un ARRAY?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535118" y="1879101"/>
            <a:ext cx="13847882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s-MX" sz="2800" spc="30" dirty="0">
                <a:solidFill>
                  <a:srgbClr val="FFFFFF"/>
                </a:solidFill>
                <a:latin typeface="Trebuchet MS"/>
              </a:rPr>
              <a:t>Es una estructura de datos que permite almacenar una colección de elementos del mismo tipo en una sola variable. </a:t>
            </a:r>
            <a:endParaRPr lang="es-ES" sz="2800" spc="3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55119C69-B128-44B5-86AB-43173F95113D}"/>
              </a:ext>
            </a:extLst>
          </p:cNvPr>
          <p:cNvSpPr txBox="1">
            <a:spLocks/>
          </p:cNvSpPr>
          <p:nvPr/>
        </p:nvSpPr>
        <p:spPr>
          <a:xfrm>
            <a:off x="2516551" y="2768733"/>
            <a:ext cx="1309968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500" b="1" i="0">
                <a:solidFill>
                  <a:srgbClr val="00E3B8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s-ES" sz="3900" kern="0" spc="35" dirty="0"/>
              <a:t>9. ¿Qué son los paquetes en JAVA?</a:t>
            </a:r>
          </a:p>
        </p:txBody>
      </p:sp>
      <p:sp>
        <p:nvSpPr>
          <p:cNvPr id="9" name="object 5">
            <a:extLst>
              <a:ext uri="{FF2B5EF4-FFF2-40B4-BE49-F238E27FC236}">
                <a16:creationId xmlns:a16="http://schemas.microsoft.com/office/drawing/2014/main" id="{D920F3A8-46D1-4656-8CEA-7D3FD44459DD}"/>
              </a:ext>
            </a:extLst>
          </p:cNvPr>
          <p:cNvSpPr txBox="1"/>
          <p:nvPr/>
        </p:nvSpPr>
        <p:spPr>
          <a:xfrm>
            <a:off x="2539880" y="3431047"/>
            <a:ext cx="13614520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s-MX" sz="2800" spc="30" dirty="0">
                <a:solidFill>
                  <a:srgbClr val="FFFFFF"/>
                </a:solidFill>
                <a:latin typeface="Trebuchet MS"/>
              </a:rPr>
              <a:t>Es una forma de organizar clases relacionadas, se utilizan para evitar colisiones de nombres entre clases.</a:t>
            </a:r>
            <a:endParaRPr lang="es-ES" sz="2800" spc="3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4F3C88E4-BBFF-03DE-ECBE-4AC5CD95C3A4}"/>
              </a:ext>
            </a:extLst>
          </p:cNvPr>
          <p:cNvSpPr txBox="1">
            <a:spLocks/>
          </p:cNvSpPr>
          <p:nvPr/>
        </p:nvSpPr>
        <p:spPr>
          <a:xfrm>
            <a:off x="2535118" y="4341742"/>
            <a:ext cx="12730480" cy="1202893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>
            <a:lvl1pPr>
              <a:defRPr sz="3500" b="1" i="0">
                <a:solidFill>
                  <a:srgbClr val="00E3B8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marR="5080">
              <a:lnSpc>
                <a:spcPts val="4500"/>
              </a:lnSpc>
              <a:spcBef>
                <a:spcPts val="380"/>
              </a:spcBef>
            </a:pPr>
            <a:r>
              <a:rPr lang="es-ES" sz="3900" kern="0" spc="325" dirty="0"/>
              <a:t>10.¿Cómo se define una clase </a:t>
            </a:r>
            <a:r>
              <a:rPr lang="es-ES" sz="3900" kern="0" spc="325" dirty="0" err="1"/>
              <a:t>main</a:t>
            </a:r>
            <a:r>
              <a:rPr lang="es-ES" sz="3900" kern="0" spc="325" dirty="0"/>
              <a:t> en JAVA y muestra un ejemplo?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D791DD48-2235-8763-365C-D6C5E24D5F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48645"/>
          <a:stretch/>
        </p:blipFill>
        <p:spPr>
          <a:xfrm>
            <a:off x="5029198" y="5580732"/>
            <a:ext cx="8229600" cy="331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228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243784" y="3540220"/>
            <a:ext cx="5800725" cy="2688590"/>
          </a:xfrm>
          <a:prstGeom prst="rect">
            <a:avLst/>
          </a:prstGeom>
        </p:spPr>
        <p:txBody>
          <a:bodyPr vert="horz" wrap="square" lIns="0" tIns="59690" rIns="0" bIns="0" rtlCol="0">
            <a:spAutoFit/>
          </a:bodyPr>
          <a:lstStyle/>
          <a:p>
            <a:pPr marL="12700" marR="5080" indent="1148080">
              <a:lnSpc>
                <a:spcPts val="10350"/>
              </a:lnSpc>
              <a:spcBef>
                <a:spcPts val="470"/>
              </a:spcBef>
            </a:pPr>
            <a:r>
              <a:rPr sz="8850" spc="-525" dirty="0">
                <a:solidFill>
                  <a:srgbClr val="FFFFFF"/>
                </a:solidFill>
              </a:rPr>
              <a:t>PARTE </a:t>
            </a:r>
            <a:r>
              <a:rPr sz="8850" spc="-520" dirty="0">
                <a:solidFill>
                  <a:srgbClr val="FFFFFF"/>
                </a:solidFill>
              </a:rPr>
              <a:t> </a:t>
            </a:r>
            <a:r>
              <a:rPr sz="8850" spc="-409" dirty="0">
                <a:solidFill>
                  <a:srgbClr val="FFFFFF"/>
                </a:solidFill>
              </a:rPr>
              <a:t>P</a:t>
            </a:r>
            <a:r>
              <a:rPr sz="8850" spc="-480" dirty="0">
                <a:solidFill>
                  <a:srgbClr val="FFFFFF"/>
                </a:solidFill>
              </a:rPr>
              <a:t>R</a:t>
            </a:r>
            <a:r>
              <a:rPr sz="8850" spc="-270" dirty="0">
                <a:solidFill>
                  <a:srgbClr val="FFFFFF"/>
                </a:solidFill>
              </a:rPr>
              <a:t>A</a:t>
            </a:r>
            <a:r>
              <a:rPr sz="8850" spc="725" dirty="0">
                <a:solidFill>
                  <a:srgbClr val="FFFFFF"/>
                </a:solidFill>
              </a:rPr>
              <a:t>C</a:t>
            </a:r>
            <a:r>
              <a:rPr sz="8850" spc="-725" dirty="0">
                <a:solidFill>
                  <a:srgbClr val="FFFFFF"/>
                </a:solidFill>
              </a:rPr>
              <a:t>T</a:t>
            </a:r>
            <a:r>
              <a:rPr sz="8850" spc="400" dirty="0">
                <a:solidFill>
                  <a:srgbClr val="FFFFFF"/>
                </a:solidFill>
              </a:rPr>
              <a:t>I</a:t>
            </a:r>
            <a:r>
              <a:rPr sz="8850" spc="725" dirty="0">
                <a:solidFill>
                  <a:srgbClr val="FFFFFF"/>
                </a:solidFill>
              </a:rPr>
              <a:t>C</a:t>
            </a:r>
            <a:r>
              <a:rPr sz="8850" spc="-265" dirty="0">
                <a:solidFill>
                  <a:srgbClr val="FFFFFF"/>
                </a:solidFill>
              </a:rPr>
              <a:t>A</a:t>
            </a:r>
            <a:endParaRPr sz="885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41456" y="603007"/>
            <a:ext cx="15805150" cy="9062085"/>
          </a:xfrm>
          <a:custGeom>
            <a:avLst/>
            <a:gdLst/>
            <a:ahLst/>
            <a:cxnLst/>
            <a:rect l="l" t="t" r="r" b="b"/>
            <a:pathLst>
              <a:path w="15805150" h="9062085">
                <a:moveTo>
                  <a:pt x="0" y="9061464"/>
                </a:moveTo>
                <a:lnTo>
                  <a:pt x="0" y="0"/>
                </a:lnTo>
                <a:lnTo>
                  <a:pt x="15805087" y="0"/>
                </a:lnTo>
                <a:lnTo>
                  <a:pt x="15805087" y="9061464"/>
                </a:lnTo>
                <a:lnTo>
                  <a:pt x="0" y="906146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660202" y="2206149"/>
            <a:ext cx="13938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3540" indent="-371475">
              <a:lnSpc>
                <a:spcPct val="100000"/>
              </a:lnSpc>
              <a:spcBef>
                <a:spcPts val="100"/>
              </a:spcBef>
              <a:buSzPct val="88636"/>
              <a:buFont typeface="Lucida Sans Unicode"/>
              <a:buChar char="○"/>
              <a:tabLst>
                <a:tab pos="384175" algn="l"/>
              </a:tabLst>
            </a:pPr>
            <a:r>
              <a:rPr sz="2200" spc="80" dirty="0">
                <a:solidFill>
                  <a:srgbClr val="FFFFFF"/>
                </a:solidFill>
                <a:latin typeface="Trebuchet MS"/>
                <a:cs typeface="Trebuchet MS"/>
              </a:rPr>
              <a:t>Diseno.</a:t>
            </a:r>
            <a:endParaRPr sz="22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60202" y="6118531"/>
            <a:ext cx="12853035" cy="2725105"/>
          </a:xfrm>
          <a:prstGeom prst="rect">
            <a:avLst/>
          </a:prstGeom>
        </p:spPr>
        <p:txBody>
          <a:bodyPr vert="horz" wrap="square" lIns="0" tIns="11557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○ Crear una clase MAIN </a:t>
            </a:r>
          </a:p>
          <a:p>
            <a:pPr marL="12065">
              <a:lnSpc>
                <a:spcPct val="100000"/>
              </a:lnSpc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				■ Crear todos los </a:t>
            </a:r>
            <a:r>
              <a:rPr lang="es-MX" sz="2200" spc="80" dirty="0" err="1">
                <a:solidFill>
                  <a:srgbClr val="FFFFFF"/>
                </a:solidFill>
                <a:latin typeface="Trebuchet MS"/>
              </a:rPr>
              <a:t>gets</a:t>
            </a: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 y sets de la clase. </a:t>
            </a:r>
          </a:p>
          <a:p>
            <a:pPr marL="12065">
              <a:lnSpc>
                <a:spcPct val="100000"/>
              </a:lnSpc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				■ El constructor no recibe parámetros. </a:t>
            </a:r>
          </a:p>
          <a:p>
            <a:pPr marL="12065">
              <a:lnSpc>
                <a:spcPct val="100000"/>
              </a:lnSpc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				■ Crear una instancia de la clase Provincia </a:t>
            </a:r>
          </a:p>
          <a:p>
            <a:pPr marL="12065">
              <a:lnSpc>
                <a:spcPct val="100000"/>
              </a:lnSpc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				■ Mostrar los datos de una provincia 4 </a:t>
            </a:r>
          </a:p>
          <a:p>
            <a:pPr marL="12065">
              <a:lnSpc>
                <a:spcPct val="100000"/>
              </a:lnSpc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○ Adjuntar el código JAVA generado.</a:t>
            </a:r>
            <a:endParaRPr sz="2200" spc="8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60202" y="954373"/>
            <a:ext cx="14807565" cy="570669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 marR="5080">
              <a:lnSpc>
                <a:spcPts val="4050"/>
              </a:lnSpc>
              <a:spcBef>
                <a:spcPts val="350"/>
              </a:spcBef>
            </a:pPr>
            <a:r>
              <a:rPr lang="es-MX" dirty="0"/>
              <a:t>11. Generar la clase Provincia.</a:t>
            </a:r>
            <a:endParaRPr spc="-95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176CD72-C232-D782-73B9-5F5EB9A56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2206149"/>
            <a:ext cx="4182059" cy="38010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41456" y="603003"/>
            <a:ext cx="15805150" cy="9062085"/>
          </a:xfrm>
          <a:custGeom>
            <a:avLst/>
            <a:gdLst/>
            <a:ahLst/>
            <a:cxnLst/>
            <a:rect l="l" t="t" r="r" b="b"/>
            <a:pathLst>
              <a:path w="15805150" h="9062085">
                <a:moveTo>
                  <a:pt x="0" y="0"/>
                </a:moveTo>
                <a:lnTo>
                  <a:pt x="15805087" y="0"/>
                </a:lnTo>
                <a:lnTo>
                  <a:pt x="15805087" y="9061464"/>
                </a:lnTo>
                <a:lnTo>
                  <a:pt x="0" y="9061464"/>
                </a:lnTo>
                <a:lnTo>
                  <a:pt x="0" y="0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669727" y="1932364"/>
            <a:ext cx="11929745" cy="7330212"/>
          </a:xfrm>
          <a:prstGeom prst="rect">
            <a:avLst/>
          </a:prstGeom>
        </p:spPr>
        <p:txBody>
          <a:bodyPr vert="horz" wrap="square" lIns="0" tIns="180340" rIns="0" bIns="0" rtlCol="0">
            <a:spAutoFit/>
          </a:bodyPr>
          <a:lstStyle/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○ </a:t>
            </a:r>
            <a:r>
              <a:rPr lang="es-MX" sz="2200" spc="80" dirty="0" err="1">
                <a:solidFill>
                  <a:srgbClr val="FFFFFF"/>
                </a:solidFill>
                <a:latin typeface="Trebuchet MS"/>
              </a:rPr>
              <a:t>Diseno</a:t>
            </a: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. </a:t>
            </a: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endParaRPr lang="es-MX" sz="2200" spc="80" dirty="0">
              <a:solidFill>
                <a:srgbClr val="FFFFFF"/>
              </a:solidFill>
              <a:latin typeface="Trebuchet MS"/>
            </a:endParaRP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endParaRPr lang="es-MX" sz="2200" spc="80" dirty="0">
              <a:solidFill>
                <a:srgbClr val="FFFFFF"/>
              </a:solidFill>
              <a:latin typeface="Trebuchet MS"/>
            </a:endParaRP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endParaRPr lang="es-MX" sz="2200" spc="80" dirty="0">
              <a:solidFill>
                <a:srgbClr val="FFFFFF"/>
              </a:solidFill>
              <a:latin typeface="Trebuchet MS"/>
            </a:endParaRP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endParaRPr lang="es-MX" sz="2200" spc="80" dirty="0">
              <a:solidFill>
                <a:srgbClr val="FFFFFF"/>
              </a:solidFill>
              <a:latin typeface="Trebuchet MS"/>
            </a:endParaRP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endParaRPr lang="es-MX" sz="2200" spc="80" dirty="0">
              <a:solidFill>
                <a:srgbClr val="FFFFFF"/>
              </a:solidFill>
              <a:latin typeface="Trebuchet MS"/>
            </a:endParaRP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endParaRPr lang="es-MX" sz="2200" spc="80" dirty="0">
              <a:solidFill>
                <a:srgbClr val="FFFFFF"/>
              </a:solidFill>
              <a:latin typeface="Trebuchet MS"/>
            </a:endParaRP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endParaRPr lang="es-MX" sz="2200" spc="80" dirty="0">
              <a:solidFill>
                <a:srgbClr val="FFFFFF"/>
              </a:solidFill>
              <a:latin typeface="Trebuchet MS"/>
            </a:endParaRP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endParaRPr lang="es-MX" sz="2200" spc="80" dirty="0">
              <a:solidFill>
                <a:srgbClr val="FFFFFF"/>
              </a:solidFill>
              <a:latin typeface="Trebuchet MS"/>
            </a:endParaRP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○ Crear una clase MAIN (Utilizar el MAIN del anterior ejercicio) </a:t>
            </a: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				■ Crear todos los </a:t>
            </a:r>
            <a:r>
              <a:rPr lang="es-MX" sz="2200" spc="80" dirty="0" err="1">
                <a:solidFill>
                  <a:srgbClr val="FFFFFF"/>
                </a:solidFill>
                <a:latin typeface="Trebuchet MS"/>
              </a:rPr>
              <a:t>gets</a:t>
            </a: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 y sets de la clase. </a:t>
            </a: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				■ El constructor no recibe parámetros. </a:t>
            </a: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				■ Crear una instancia de la clase Departamento. </a:t>
            </a: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				■ Omitir el método </a:t>
            </a:r>
            <a:r>
              <a:rPr lang="es-MX" sz="2200" spc="80" dirty="0" err="1">
                <a:solidFill>
                  <a:srgbClr val="FFFFFF"/>
                </a:solidFill>
                <a:latin typeface="Trebuchet MS"/>
              </a:rPr>
              <a:t>agregaNuevaProvincia</a:t>
            </a: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() </a:t>
            </a: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				■ Mostrar los datos de los departamentos. </a:t>
            </a:r>
          </a:p>
          <a:p>
            <a:pPr>
              <a:spcBef>
                <a:spcPts val="910"/>
              </a:spcBef>
              <a:buSzPct val="88636"/>
              <a:tabLst>
                <a:tab pos="384175" algn="l"/>
              </a:tabLst>
            </a:pPr>
            <a:r>
              <a:rPr lang="es-MX" sz="2200" spc="80" dirty="0">
                <a:solidFill>
                  <a:srgbClr val="FFFFFF"/>
                </a:solidFill>
                <a:latin typeface="Trebuchet MS"/>
              </a:rPr>
              <a:t>○ Adjuntar el código JAVA generado. </a:t>
            </a:r>
            <a:endParaRPr sz="2200" spc="8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660202" y="954373"/>
            <a:ext cx="11794490" cy="682879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 marR="5080">
              <a:lnSpc>
                <a:spcPts val="5030"/>
              </a:lnSpc>
              <a:spcBef>
                <a:spcPts val="325"/>
              </a:spcBef>
            </a:pPr>
            <a:r>
              <a:rPr lang="es-MX" sz="4800" dirty="0"/>
              <a:t>12.Generar la clase Departamento.</a:t>
            </a:r>
            <a:endParaRPr sz="7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8B92324-79C2-FA2A-48A3-D5030B234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2171700"/>
            <a:ext cx="4724400" cy="373721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241456" y="603004"/>
            <a:ext cx="15805150" cy="9062085"/>
          </a:xfrm>
          <a:custGeom>
            <a:avLst/>
            <a:gdLst/>
            <a:ahLst/>
            <a:cxnLst/>
            <a:rect l="l" t="t" r="r" b="b"/>
            <a:pathLst>
              <a:path w="15805150" h="9062085">
                <a:moveTo>
                  <a:pt x="0" y="0"/>
                </a:moveTo>
                <a:lnTo>
                  <a:pt x="15805087" y="0"/>
                </a:lnTo>
                <a:lnTo>
                  <a:pt x="15805087" y="9061464"/>
                </a:lnTo>
                <a:lnTo>
                  <a:pt x="0" y="9061464"/>
                </a:lnTo>
                <a:lnTo>
                  <a:pt x="0" y="0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660202" y="954373"/>
            <a:ext cx="14807565" cy="570669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 marR="5080">
              <a:lnSpc>
                <a:spcPts val="4050"/>
              </a:lnSpc>
              <a:spcBef>
                <a:spcPts val="350"/>
              </a:spcBef>
            </a:pPr>
            <a:r>
              <a:rPr lang="es-MX" dirty="0"/>
              <a:t>13.Generar la clase País.</a:t>
            </a:r>
            <a:endParaRPr spc="-2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29FCC5C-1133-D0A0-6A00-466BB6ED80AC}"/>
              </a:ext>
            </a:extLst>
          </p:cNvPr>
          <p:cNvSpPr txBox="1"/>
          <p:nvPr/>
        </p:nvSpPr>
        <p:spPr>
          <a:xfrm>
            <a:off x="1626863" y="1876411"/>
            <a:ext cx="14840903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spc="80" dirty="0">
                <a:solidFill>
                  <a:srgbClr val="FFFFFF"/>
                </a:solidFill>
                <a:latin typeface="Trebuchet MS"/>
              </a:rPr>
              <a:t>○ </a:t>
            </a:r>
            <a:r>
              <a:rPr lang="es-MX" sz="2800" spc="80" dirty="0" err="1">
                <a:solidFill>
                  <a:srgbClr val="FFFFFF"/>
                </a:solidFill>
                <a:latin typeface="Trebuchet MS"/>
              </a:rPr>
              <a:t>Diseno</a:t>
            </a:r>
            <a:r>
              <a:rPr lang="es-MX" sz="2800" spc="80" dirty="0">
                <a:solidFill>
                  <a:srgbClr val="FFFFFF"/>
                </a:solidFill>
                <a:latin typeface="Trebuchet MS"/>
              </a:rPr>
              <a:t>. </a:t>
            </a:r>
          </a:p>
          <a:p>
            <a:endParaRPr lang="es-MX" sz="2800" spc="114" dirty="0">
              <a:solidFill>
                <a:srgbClr val="FFFFFF"/>
              </a:solidFill>
              <a:latin typeface="Trebuchet MS"/>
            </a:endParaRPr>
          </a:p>
          <a:p>
            <a:endParaRPr lang="es-MX" sz="2800" spc="114" dirty="0">
              <a:solidFill>
                <a:srgbClr val="FFFFFF"/>
              </a:solidFill>
              <a:latin typeface="Trebuchet MS"/>
            </a:endParaRPr>
          </a:p>
          <a:p>
            <a:endParaRPr lang="es-MX" sz="2800" spc="114" dirty="0">
              <a:solidFill>
                <a:srgbClr val="FFFFFF"/>
              </a:solidFill>
              <a:latin typeface="Trebuchet MS"/>
            </a:endParaRPr>
          </a:p>
          <a:p>
            <a:endParaRPr lang="es-MX" sz="2800" spc="114" dirty="0">
              <a:solidFill>
                <a:srgbClr val="FFFFFF"/>
              </a:solidFill>
              <a:latin typeface="Trebuchet MS"/>
            </a:endParaRPr>
          </a:p>
          <a:p>
            <a:endParaRPr lang="es-MX" sz="2800" spc="114" dirty="0">
              <a:solidFill>
                <a:srgbClr val="FFFFFF"/>
              </a:solidFill>
              <a:latin typeface="Trebuchet MS"/>
            </a:endParaRPr>
          </a:p>
          <a:p>
            <a:endParaRPr lang="es-MX" sz="2800" spc="114" dirty="0">
              <a:solidFill>
                <a:srgbClr val="FFFFFF"/>
              </a:solidFill>
              <a:latin typeface="Trebuchet MS"/>
            </a:endParaRPr>
          </a:p>
          <a:p>
            <a:endParaRPr lang="es-MX" sz="2800" spc="114" dirty="0">
              <a:solidFill>
                <a:srgbClr val="FFFFFF"/>
              </a:solidFill>
              <a:latin typeface="Trebuchet MS"/>
            </a:endParaRPr>
          </a:p>
          <a:p>
            <a:endParaRPr lang="es-MX" sz="2800" spc="114" dirty="0">
              <a:solidFill>
                <a:srgbClr val="FFFFFF"/>
              </a:solidFill>
              <a:latin typeface="Trebuchet MS"/>
            </a:endParaRPr>
          </a:p>
          <a:p>
            <a:endParaRPr lang="es-MX" sz="2800" spc="114" dirty="0">
              <a:solidFill>
                <a:srgbClr val="FFFFFF"/>
              </a:solidFill>
              <a:latin typeface="Trebuchet MS"/>
            </a:endParaRPr>
          </a:p>
          <a:p>
            <a:r>
              <a:rPr lang="es-MX" sz="2800" spc="114" dirty="0">
                <a:solidFill>
                  <a:srgbClr val="FFFFFF"/>
                </a:solidFill>
                <a:latin typeface="Trebuchet MS"/>
              </a:rPr>
              <a:t>○ Crear una clase MAIN (Utilizar el MAIN del anterior ejercicio) </a:t>
            </a:r>
          </a:p>
          <a:p>
            <a:r>
              <a:rPr lang="es-MX" sz="2800" spc="114" dirty="0">
                <a:solidFill>
                  <a:srgbClr val="FFFFFF"/>
                </a:solidFill>
                <a:latin typeface="Trebuchet MS"/>
              </a:rPr>
              <a:t>				■ Crear una instancia de la clase País </a:t>
            </a:r>
          </a:p>
          <a:p>
            <a:r>
              <a:rPr lang="es-MX" sz="2800" spc="114" dirty="0">
                <a:solidFill>
                  <a:srgbClr val="FFFFFF"/>
                </a:solidFill>
                <a:latin typeface="Trebuchet MS"/>
              </a:rPr>
              <a:t>				■ El constructor no recibe parámetros. </a:t>
            </a:r>
          </a:p>
          <a:p>
            <a:r>
              <a:rPr lang="es-MX" sz="2800" spc="114" dirty="0">
                <a:solidFill>
                  <a:srgbClr val="FFFFFF"/>
                </a:solidFill>
                <a:latin typeface="Trebuchet MS"/>
              </a:rPr>
              <a:t>				■ Crear una instancia de la clase Departamento. </a:t>
            </a:r>
          </a:p>
          <a:p>
            <a:r>
              <a:rPr lang="es-MX" sz="2800" spc="114" dirty="0">
                <a:solidFill>
                  <a:srgbClr val="FFFFFF"/>
                </a:solidFill>
                <a:latin typeface="Trebuchet MS"/>
              </a:rPr>
              <a:t>				■ Omitir el método </a:t>
            </a:r>
            <a:r>
              <a:rPr lang="es-MX" sz="2800" spc="114" dirty="0" err="1">
                <a:solidFill>
                  <a:srgbClr val="FFFFFF"/>
                </a:solidFill>
                <a:latin typeface="Trebuchet MS"/>
              </a:rPr>
              <a:t>agregaNuevoDepartamento</a:t>
            </a:r>
            <a:r>
              <a:rPr lang="es-MX" sz="2800" spc="114" dirty="0">
                <a:solidFill>
                  <a:srgbClr val="FFFFFF"/>
                </a:solidFill>
                <a:latin typeface="Trebuchet MS"/>
              </a:rPr>
              <a:t>() </a:t>
            </a:r>
          </a:p>
          <a:p>
            <a:r>
              <a:rPr lang="es-MX" sz="2800" spc="114" dirty="0">
                <a:solidFill>
                  <a:srgbClr val="FFFFFF"/>
                </a:solidFill>
                <a:latin typeface="Trebuchet MS"/>
              </a:rPr>
              <a:t>				■ Mostrar los datos del País. 6 </a:t>
            </a:r>
          </a:p>
          <a:p>
            <a:r>
              <a:rPr lang="es-MX" sz="2800" spc="114" dirty="0">
                <a:solidFill>
                  <a:srgbClr val="FFFFFF"/>
                </a:solidFill>
                <a:latin typeface="Trebuchet MS"/>
              </a:rPr>
              <a:t>○ Adjuntar el código JAVA generado.</a:t>
            </a:r>
            <a:endParaRPr lang="en-US" sz="2800" spc="114" dirty="0">
              <a:solidFill>
                <a:srgbClr val="FFFFFF"/>
              </a:solidFill>
              <a:latin typeface="Trebuchet M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961455D8-6BE1-24E8-0467-7794ADEE5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876411"/>
            <a:ext cx="5458310" cy="426944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241456" y="603004"/>
            <a:ext cx="15805150" cy="9062085"/>
          </a:xfrm>
          <a:custGeom>
            <a:avLst/>
            <a:gdLst/>
            <a:ahLst/>
            <a:cxnLst/>
            <a:rect l="l" t="t" r="r" b="b"/>
            <a:pathLst>
              <a:path w="15805150" h="9062085">
                <a:moveTo>
                  <a:pt x="0" y="0"/>
                </a:moveTo>
                <a:lnTo>
                  <a:pt x="15805087" y="0"/>
                </a:lnTo>
                <a:lnTo>
                  <a:pt x="15805087" y="9061464"/>
                </a:lnTo>
                <a:lnTo>
                  <a:pt x="0" y="9061464"/>
                </a:lnTo>
                <a:lnTo>
                  <a:pt x="0" y="0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660202" y="954373"/>
            <a:ext cx="14807565" cy="570669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12700" marR="5080">
              <a:lnSpc>
                <a:spcPts val="4050"/>
              </a:lnSpc>
              <a:spcBef>
                <a:spcPts val="350"/>
              </a:spcBef>
            </a:pPr>
            <a:r>
              <a:rPr lang="es-MX" dirty="0"/>
              <a:t>14.Crear el diseño completo de las clases. </a:t>
            </a:r>
            <a:endParaRPr spc="-2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29FCC5C-1133-D0A0-6A00-466BB6ED80AC}"/>
              </a:ext>
            </a:extLst>
          </p:cNvPr>
          <p:cNvSpPr txBox="1"/>
          <p:nvPr/>
        </p:nvSpPr>
        <p:spPr>
          <a:xfrm>
            <a:off x="1626863" y="1876411"/>
            <a:ext cx="14840903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○ </a:t>
            </a:r>
            <a:r>
              <a:rPr lang="es-MX" sz="2400" spc="80" dirty="0" err="1">
                <a:solidFill>
                  <a:srgbClr val="FFFFFF"/>
                </a:solidFill>
                <a:latin typeface="Trebuchet MS"/>
              </a:rPr>
              <a:t>Diseno</a:t>
            </a:r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. </a:t>
            </a:r>
          </a:p>
          <a:p>
            <a:endParaRPr lang="es-MX" sz="2400" spc="114" dirty="0">
              <a:solidFill>
                <a:srgbClr val="FFFFFF"/>
              </a:solidFill>
              <a:latin typeface="Trebuchet MS"/>
            </a:endParaRPr>
          </a:p>
          <a:p>
            <a:endParaRPr lang="es-MX" sz="2400" spc="114" dirty="0">
              <a:solidFill>
                <a:srgbClr val="FFFFFF"/>
              </a:solidFill>
              <a:latin typeface="Trebuchet MS"/>
            </a:endParaRPr>
          </a:p>
          <a:p>
            <a:endParaRPr lang="es-MX" sz="2400" spc="114" dirty="0">
              <a:solidFill>
                <a:srgbClr val="FFFFFF"/>
              </a:solidFill>
              <a:latin typeface="Trebuchet MS"/>
            </a:endParaRPr>
          </a:p>
          <a:p>
            <a:endParaRPr lang="es-MX" sz="2400" spc="114" dirty="0">
              <a:solidFill>
                <a:srgbClr val="FFFFFF"/>
              </a:solidFill>
              <a:latin typeface="Trebuchet MS"/>
            </a:endParaRPr>
          </a:p>
          <a:p>
            <a:endParaRPr lang="es-MX" sz="2400" spc="114" dirty="0">
              <a:solidFill>
                <a:srgbClr val="FFFFFF"/>
              </a:solidFill>
              <a:latin typeface="Trebuchet MS"/>
            </a:endParaRPr>
          </a:p>
          <a:p>
            <a:endParaRPr lang="es-MX" sz="2400" spc="114" dirty="0">
              <a:solidFill>
                <a:srgbClr val="FFFFFF"/>
              </a:solidFill>
              <a:latin typeface="Trebuchet MS"/>
            </a:endParaRPr>
          </a:p>
          <a:p>
            <a:endParaRPr lang="es-MX" sz="2400" spc="114" dirty="0">
              <a:solidFill>
                <a:srgbClr val="FFFFFF"/>
              </a:solidFill>
              <a:latin typeface="Trebuchet MS"/>
            </a:endParaRPr>
          </a:p>
          <a:p>
            <a:endParaRPr lang="es-MX" sz="2400" spc="114" dirty="0">
              <a:solidFill>
                <a:srgbClr val="FFFFFF"/>
              </a:solidFill>
              <a:latin typeface="Trebuchet MS"/>
            </a:endParaRPr>
          </a:p>
          <a:p>
            <a:endParaRPr lang="es-MX" sz="2400" spc="114" dirty="0">
              <a:solidFill>
                <a:srgbClr val="FFFFFF"/>
              </a:solidFill>
              <a:latin typeface="Trebuchet MS"/>
            </a:endParaRPr>
          </a:p>
          <a:p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○ Crear todos </a:t>
            </a:r>
            <a:r>
              <a:rPr lang="es-MX" sz="2400" spc="80" dirty="0" err="1">
                <a:solidFill>
                  <a:srgbClr val="FFFFFF"/>
                </a:solidFill>
                <a:latin typeface="Trebuchet MS"/>
              </a:rPr>
              <a:t>gets</a:t>
            </a:r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 y sets de cada clase. </a:t>
            </a:r>
          </a:p>
          <a:p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○ Implementar los métodos </a:t>
            </a:r>
            <a:r>
              <a:rPr lang="es-MX" sz="2400" spc="80" dirty="0" err="1">
                <a:solidFill>
                  <a:srgbClr val="FFFFFF"/>
                </a:solidFill>
                <a:latin typeface="Trebuchet MS"/>
              </a:rPr>
              <a:t>agregarNuevoDepartamento</a:t>
            </a:r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(), </a:t>
            </a:r>
            <a:r>
              <a:rPr lang="es-MX" sz="2400" spc="80" dirty="0" err="1">
                <a:solidFill>
                  <a:srgbClr val="FFFFFF"/>
                </a:solidFill>
                <a:latin typeface="Trebuchet MS"/>
              </a:rPr>
              <a:t>agregarNuevaProvincia</a:t>
            </a:r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(), es decir todos los métodos. </a:t>
            </a:r>
          </a:p>
          <a:p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○ El método </a:t>
            </a:r>
            <a:r>
              <a:rPr lang="es-MX" sz="2400" spc="80" dirty="0" err="1">
                <a:solidFill>
                  <a:srgbClr val="FFFFFF"/>
                </a:solidFill>
                <a:latin typeface="Trebuchet MS"/>
              </a:rPr>
              <a:t>agregarNuevoDepartamento</a:t>
            </a:r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 permite ingresar un nuevo departamento a un país. </a:t>
            </a:r>
          </a:p>
          <a:p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○ El método </a:t>
            </a:r>
            <a:r>
              <a:rPr lang="es-MX" sz="2400" spc="80" dirty="0" err="1">
                <a:solidFill>
                  <a:srgbClr val="FFFFFF"/>
                </a:solidFill>
                <a:latin typeface="Trebuchet MS"/>
              </a:rPr>
              <a:t>agregarNuevaProvincia</a:t>
            </a:r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 permite ingresar una nueva provincia a un departamento. ○ La clase </a:t>
            </a:r>
            <a:r>
              <a:rPr lang="es-MX" sz="2400" spc="80" dirty="0" err="1">
                <a:solidFill>
                  <a:srgbClr val="FFFFFF"/>
                </a:solidFill>
                <a:latin typeface="Trebuchet MS"/>
              </a:rPr>
              <a:t>Main</a:t>
            </a:r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 debe mostrar lo siguiente: </a:t>
            </a:r>
          </a:p>
          <a:p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				■ Crear el PAÍS Bolivia </a:t>
            </a:r>
          </a:p>
          <a:p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				■ Al país Bolivia agregarle 3 departamentos. </a:t>
            </a:r>
          </a:p>
          <a:p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				■ Cada departamento deberá tener 2 provincias. </a:t>
            </a:r>
          </a:p>
          <a:p>
            <a:r>
              <a:rPr lang="es-MX" sz="2400" spc="80" dirty="0">
                <a:solidFill>
                  <a:srgbClr val="FFFFFF"/>
                </a:solidFill>
                <a:latin typeface="Trebuchet MS"/>
              </a:rPr>
              <a:t>○ Adjuntar el código JAVA generado.</a:t>
            </a:r>
            <a:endParaRPr lang="en-US" sz="2400" spc="80" dirty="0">
              <a:solidFill>
                <a:srgbClr val="FFFFFF"/>
              </a:solidFill>
              <a:latin typeface="Trebuchet M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F53D31-39C4-85D7-1E0A-CD3B5FC63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2252598"/>
            <a:ext cx="10820400" cy="327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85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2344429"/>
            <a:ext cx="18288000" cy="6461760"/>
            <a:chOff x="0" y="2344429"/>
            <a:chExt cx="18288000" cy="6461760"/>
          </a:xfrm>
        </p:grpSpPr>
        <p:sp>
          <p:nvSpPr>
            <p:cNvPr id="4" name="object 4"/>
            <p:cNvSpPr/>
            <p:nvPr/>
          </p:nvSpPr>
          <p:spPr>
            <a:xfrm>
              <a:off x="0" y="2344429"/>
              <a:ext cx="18288000" cy="6461760"/>
            </a:xfrm>
            <a:custGeom>
              <a:avLst/>
              <a:gdLst/>
              <a:ahLst/>
              <a:cxnLst/>
              <a:rect l="l" t="t" r="r" b="b"/>
              <a:pathLst>
                <a:path w="18288000" h="6461759">
                  <a:moveTo>
                    <a:pt x="0" y="0"/>
                  </a:moveTo>
                  <a:lnTo>
                    <a:pt x="18288000" y="0"/>
                  </a:lnTo>
                  <a:lnTo>
                    <a:pt x="18288000" y="6461521"/>
                  </a:lnTo>
                  <a:lnTo>
                    <a:pt x="0" y="64615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252F">
                <a:alpha val="697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39928" y="3777580"/>
              <a:ext cx="3238499" cy="340994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474547" y="2548918"/>
            <a:ext cx="3956685" cy="787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spc="-105" dirty="0"/>
              <a:t>ESTUDIANTE</a:t>
            </a:r>
            <a:endParaRPr sz="5000"/>
          </a:p>
        </p:txBody>
      </p:sp>
      <p:sp>
        <p:nvSpPr>
          <p:cNvPr id="7" name="object 7"/>
          <p:cNvSpPr txBox="1"/>
          <p:nvPr/>
        </p:nvSpPr>
        <p:spPr>
          <a:xfrm>
            <a:off x="7932477" y="7397097"/>
            <a:ext cx="3058795" cy="73406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 indent="67310">
              <a:lnSpc>
                <a:spcPts val="2700"/>
              </a:lnSpc>
              <a:spcBef>
                <a:spcPts val="340"/>
              </a:spcBef>
            </a:pPr>
            <a:r>
              <a:rPr sz="2400" b="1" spc="105" dirty="0">
                <a:solidFill>
                  <a:srgbClr val="00E3B8"/>
                </a:solidFill>
                <a:latin typeface="Arial"/>
                <a:cs typeface="Arial"/>
              </a:rPr>
              <a:t>JHONATAN </a:t>
            </a:r>
            <a:r>
              <a:rPr sz="2400" b="1" spc="60" dirty="0">
                <a:solidFill>
                  <a:srgbClr val="00E3B8"/>
                </a:solidFill>
                <a:latin typeface="Arial"/>
                <a:cs typeface="Arial"/>
              </a:rPr>
              <a:t>DAVID </a:t>
            </a:r>
            <a:r>
              <a:rPr sz="2400" b="1" spc="-655" dirty="0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sz="2400" b="1" spc="55" dirty="0">
                <a:solidFill>
                  <a:srgbClr val="00E3B8"/>
                </a:solidFill>
                <a:latin typeface="Arial"/>
                <a:cs typeface="Arial"/>
              </a:rPr>
              <a:t>ALANOCA</a:t>
            </a:r>
            <a:r>
              <a:rPr sz="2400" b="1" spc="40" dirty="0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sz="2400" b="1" spc="65" dirty="0">
                <a:solidFill>
                  <a:srgbClr val="00E3B8"/>
                </a:solidFill>
                <a:latin typeface="Arial"/>
                <a:cs typeface="Arial"/>
              </a:rPr>
              <a:t>BLANCO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70439" y="3654521"/>
            <a:ext cx="7347584" cy="2727670"/>
          </a:xfrm>
          <a:prstGeom prst="rect">
            <a:avLst/>
          </a:prstGeom>
        </p:spPr>
        <p:txBody>
          <a:bodyPr vert="horz" wrap="square" lIns="0" tIns="59690" rIns="0" bIns="0" rtlCol="0">
            <a:spAutoFit/>
          </a:bodyPr>
          <a:lstStyle/>
          <a:p>
            <a:pPr marL="12700" marR="5080" indent="197485">
              <a:lnSpc>
                <a:spcPts val="10350"/>
              </a:lnSpc>
              <a:spcBef>
                <a:spcPts val="470"/>
              </a:spcBef>
            </a:pPr>
            <a:r>
              <a:rPr sz="8850" spc="375" dirty="0">
                <a:solidFill>
                  <a:schemeClr val="bg1"/>
                </a:solidFill>
              </a:rPr>
              <a:t>MANEJO </a:t>
            </a:r>
            <a:r>
              <a:rPr sz="8850" spc="-290" dirty="0">
                <a:solidFill>
                  <a:schemeClr val="bg1"/>
                </a:solidFill>
              </a:rPr>
              <a:t>DE </a:t>
            </a:r>
            <a:r>
              <a:rPr sz="8850" spc="-2445" dirty="0">
                <a:solidFill>
                  <a:schemeClr val="bg1"/>
                </a:solidFill>
              </a:rPr>
              <a:t> </a:t>
            </a:r>
            <a:r>
              <a:rPr sz="8850" spc="725" dirty="0">
                <a:solidFill>
                  <a:schemeClr val="bg1"/>
                </a:solidFill>
              </a:rPr>
              <a:t>C</a:t>
            </a:r>
            <a:r>
              <a:rPr sz="8850" spc="755" dirty="0">
                <a:solidFill>
                  <a:schemeClr val="bg1"/>
                </a:solidFill>
              </a:rPr>
              <a:t>O</a:t>
            </a:r>
            <a:r>
              <a:rPr sz="8850" spc="1135" dirty="0">
                <a:solidFill>
                  <a:schemeClr val="bg1"/>
                </a:solidFill>
              </a:rPr>
              <a:t>N</a:t>
            </a:r>
            <a:r>
              <a:rPr sz="8850" spc="725" dirty="0">
                <a:solidFill>
                  <a:schemeClr val="bg1"/>
                </a:solidFill>
              </a:rPr>
              <a:t>C</a:t>
            </a:r>
            <a:r>
              <a:rPr sz="8850" spc="-755" dirty="0">
                <a:solidFill>
                  <a:schemeClr val="bg1"/>
                </a:solidFill>
              </a:rPr>
              <a:t>E</a:t>
            </a:r>
            <a:r>
              <a:rPr sz="8850" spc="-409" dirty="0">
                <a:solidFill>
                  <a:schemeClr val="bg1"/>
                </a:solidFill>
              </a:rPr>
              <a:t>P</a:t>
            </a:r>
            <a:r>
              <a:rPr sz="8850" spc="-725" dirty="0">
                <a:solidFill>
                  <a:schemeClr val="bg1"/>
                </a:solidFill>
              </a:rPr>
              <a:t>T</a:t>
            </a:r>
            <a:r>
              <a:rPr sz="8850" spc="755" dirty="0">
                <a:solidFill>
                  <a:schemeClr val="bg1"/>
                </a:solidFill>
              </a:rPr>
              <a:t>O</a:t>
            </a:r>
            <a:r>
              <a:rPr sz="8850" spc="-660" dirty="0">
                <a:solidFill>
                  <a:schemeClr val="bg1"/>
                </a:solidFill>
              </a:rPr>
              <a:t>S</a:t>
            </a:r>
            <a:endParaRPr sz="88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6691" y="923924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521315" y="1782673"/>
            <a:ext cx="12824460" cy="625812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2700" marR="5080">
              <a:lnSpc>
                <a:spcPts val="4500"/>
              </a:lnSpc>
              <a:spcBef>
                <a:spcPts val="380"/>
              </a:spcBef>
            </a:pPr>
            <a:r>
              <a:rPr lang="es-ES" sz="3900" spc="-155" dirty="0"/>
              <a:t>1. ¿A que se refiere cuando se habla de POO?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558931" y="2683916"/>
            <a:ext cx="13427075" cy="11003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700"/>
              </a:lnSpc>
              <a:spcBef>
                <a:spcPts val="100"/>
              </a:spcBef>
            </a:pPr>
            <a:r>
              <a:rPr lang="es-ES" sz="2800" spc="270" dirty="0">
                <a:solidFill>
                  <a:srgbClr val="FFFFFF"/>
                </a:solidFill>
                <a:latin typeface="Trebuchet MS"/>
                <a:cs typeface="Trebuchet MS"/>
              </a:rPr>
              <a:t>Habla de programación orientada a objetos </a:t>
            </a:r>
            <a:r>
              <a:rPr lang="es-MX" sz="2800" spc="270" dirty="0">
                <a:solidFill>
                  <a:srgbClr val="FFFFFF"/>
                </a:solidFill>
                <a:latin typeface="Trebuchet MS"/>
              </a:rPr>
              <a:t>se enfoca en la creación de objetos que tienen ciertas propiedades y métodos.</a:t>
            </a:r>
            <a:endParaRPr sz="2800" spc="27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63693" y="4105413"/>
            <a:ext cx="13451205" cy="1205458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 marR="554990">
              <a:lnSpc>
                <a:spcPts val="4500"/>
              </a:lnSpc>
              <a:spcBef>
                <a:spcPts val="400"/>
              </a:spcBef>
            </a:pPr>
            <a:r>
              <a:rPr lang="es-ES" sz="3900" b="1" spc="150" dirty="0">
                <a:solidFill>
                  <a:srgbClr val="00E3B8"/>
                </a:solidFill>
                <a:latin typeface="Arial"/>
                <a:cs typeface="Arial"/>
              </a:rPr>
              <a:t>2. ¿Cuáles son los 4 componentes que componen POO?</a:t>
            </a: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F395FC58-FFFE-409A-B1BD-E06630C35AB3}"/>
              </a:ext>
            </a:extLst>
          </p:cNvPr>
          <p:cNvSpPr txBox="1"/>
          <p:nvPr/>
        </p:nvSpPr>
        <p:spPr>
          <a:xfrm>
            <a:off x="2521315" y="5363906"/>
            <a:ext cx="13427075" cy="34599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s-MX" sz="2800" spc="270" dirty="0">
                <a:solidFill>
                  <a:srgbClr val="FFFFFF"/>
                </a:solidFill>
                <a:latin typeface="Trebuchet MS"/>
              </a:rPr>
              <a:t>Clases: Las clases pueden ser definidas como un molde que contendrá todas las características.</a:t>
            </a:r>
          </a:p>
          <a:p>
            <a:pPr algn="l">
              <a:buFont typeface="+mj-lt"/>
              <a:buAutoNum type="arabicPeriod"/>
            </a:pPr>
            <a:r>
              <a:rPr lang="es-MX" sz="2800" spc="270" dirty="0">
                <a:solidFill>
                  <a:srgbClr val="FFFFFF"/>
                </a:solidFill>
                <a:latin typeface="Trebuchet MS"/>
              </a:rPr>
              <a:t>Propiedades: Las propiedades son las características de una clase.</a:t>
            </a:r>
          </a:p>
          <a:p>
            <a:pPr algn="l">
              <a:buFont typeface="+mj-lt"/>
              <a:buAutoNum type="arabicPeriod"/>
            </a:pPr>
            <a:r>
              <a:rPr lang="es-MX" sz="2800" spc="270" dirty="0">
                <a:solidFill>
                  <a:srgbClr val="FFFFFF"/>
                </a:solidFill>
                <a:latin typeface="Trebuchet MS"/>
              </a:rPr>
              <a:t>Métodos: Los métodos son las acciones que una clase puede realizar.</a:t>
            </a:r>
          </a:p>
          <a:p>
            <a:pPr algn="l">
              <a:buFont typeface="+mj-lt"/>
              <a:buAutoNum type="arabicPeriod"/>
            </a:pPr>
            <a:r>
              <a:rPr lang="es-MX" sz="2800" spc="270" dirty="0">
                <a:solidFill>
                  <a:srgbClr val="FFFFFF"/>
                </a:solidFill>
                <a:latin typeface="Trebuchet MS"/>
              </a:rPr>
              <a:t>Objetos: Son aquellos que tienen propiedades y comportamientos, estos pueden ser físicos o conceptuales.</a:t>
            </a:r>
            <a:br>
              <a:rPr lang="es-MX" sz="2800" spc="270" dirty="0">
                <a:solidFill>
                  <a:srgbClr val="FFFFFF"/>
                </a:solidFill>
                <a:latin typeface="Trebuchet MS"/>
              </a:rPr>
            </a:br>
            <a:endParaRPr sz="28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6691" y="923924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7EC023F-99AB-CE84-E8B2-50BB321D98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78"/>
          <a:stretch/>
        </p:blipFill>
        <p:spPr>
          <a:xfrm>
            <a:off x="2971800" y="2055081"/>
            <a:ext cx="12012478" cy="617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49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4623" y="918025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 lang="es-BO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547208" y="1156268"/>
            <a:ext cx="11378565" cy="625812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12700" marR="5080">
              <a:lnSpc>
                <a:spcPts val="4500"/>
              </a:lnSpc>
              <a:spcBef>
                <a:spcPts val="380"/>
              </a:spcBef>
            </a:pPr>
            <a:r>
              <a:rPr lang="es-ES" sz="3900" spc="229" dirty="0"/>
              <a:t>3. ¿Cuáles son los pilares de POO?.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592293" y="2484327"/>
            <a:ext cx="13472160" cy="1213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64"/>
              </a:spcBef>
            </a:pPr>
            <a:r>
              <a:rPr lang="es-ES" sz="3900" b="1" spc="280" dirty="0">
                <a:solidFill>
                  <a:srgbClr val="00E3B8"/>
                </a:solidFill>
                <a:latin typeface="Arial"/>
                <a:cs typeface="Arial"/>
              </a:rPr>
              <a:t>4. ¿Qué es Encapsulamiento y muestre un ejemplo?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F257557B-3001-4EBC-9659-608D859D4870}"/>
              </a:ext>
            </a:extLst>
          </p:cNvPr>
          <p:cNvSpPr txBox="1"/>
          <p:nvPr/>
        </p:nvSpPr>
        <p:spPr>
          <a:xfrm>
            <a:off x="2547208" y="1805892"/>
            <a:ext cx="13427075" cy="4491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31700"/>
              </a:lnSpc>
              <a:spcBef>
                <a:spcPts val="100"/>
              </a:spcBef>
            </a:pPr>
            <a:r>
              <a:rPr lang="es-MX" sz="2400" spc="270" dirty="0">
                <a:solidFill>
                  <a:srgbClr val="FFFFFF"/>
                </a:solidFill>
                <a:latin typeface="Trebuchet MS"/>
              </a:rPr>
              <a:t>son cuatro : El encapsulamiento, la herencia, el polimorfismo y la abstracción</a:t>
            </a:r>
            <a:endParaRPr sz="2400" spc="27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390109F2-8A4D-4D87-8671-ED43E2FAFA97}"/>
              </a:ext>
            </a:extLst>
          </p:cNvPr>
          <p:cNvSpPr txBox="1"/>
          <p:nvPr/>
        </p:nvSpPr>
        <p:spPr>
          <a:xfrm>
            <a:off x="2578005" y="3807068"/>
            <a:ext cx="5880195" cy="33870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31700"/>
              </a:lnSpc>
              <a:spcBef>
                <a:spcPts val="100"/>
              </a:spcBef>
            </a:pPr>
            <a:r>
              <a:rPr lang="es-MX" sz="2400" spc="270" dirty="0">
                <a:solidFill>
                  <a:srgbClr val="FFFFFF"/>
                </a:solidFill>
                <a:latin typeface="Trebuchet MS"/>
              </a:rPr>
              <a:t>El encapsulamiento establece que los datos y el comportamiento de un objeto deben estar protegidos de la manipulación no autorizada.</a:t>
            </a:r>
          </a:p>
          <a:p>
            <a:pPr marL="12700" marR="5080" algn="just">
              <a:lnSpc>
                <a:spcPct val="131700"/>
              </a:lnSpc>
              <a:spcBef>
                <a:spcPts val="100"/>
              </a:spcBef>
            </a:pPr>
            <a:r>
              <a:rPr lang="es-MX" sz="2400" spc="270" dirty="0">
                <a:solidFill>
                  <a:srgbClr val="FFFFFF"/>
                </a:solidFill>
                <a:latin typeface="Trebuchet MS"/>
              </a:rPr>
              <a:t>Oculta los detalles internos de 1 clase y expone solo 1 interfaz publica para interactuar .</a:t>
            </a:r>
            <a:endParaRPr sz="2400" spc="270" dirty="0">
              <a:solidFill>
                <a:srgbClr val="FFFFFF"/>
              </a:solidFill>
              <a:latin typeface="Trebuchet MS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C442697-9433-6BCC-E621-0597CAD06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9338" y="3142921"/>
            <a:ext cx="4508762" cy="70449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4623" y="918021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219200" y="342900"/>
            <a:ext cx="14807565" cy="1462200"/>
          </a:xfrm>
          <a:prstGeom prst="rect">
            <a:avLst/>
          </a:prstGeom>
        </p:spPr>
        <p:txBody>
          <a:bodyPr vert="horz" wrap="square" lIns="0" tIns="876559" rIns="0" bIns="0" rtlCol="0">
            <a:spAutoFit/>
          </a:bodyPr>
          <a:lstStyle/>
          <a:p>
            <a:pPr marL="873760" marR="5080">
              <a:lnSpc>
                <a:spcPts val="4500"/>
              </a:lnSpc>
              <a:spcBef>
                <a:spcPts val="380"/>
              </a:spcBef>
            </a:pPr>
            <a:r>
              <a:rPr lang="es-ES" sz="3900" spc="275" dirty="0"/>
              <a:t>5. ¿Qué es Abstracción y muestre un ejemplo?</a:t>
            </a:r>
            <a:endParaRPr sz="3900" dirty="0"/>
          </a:p>
        </p:txBody>
      </p:sp>
      <p:sp>
        <p:nvSpPr>
          <p:cNvPr id="5" name="object 5"/>
          <p:cNvSpPr txBox="1"/>
          <p:nvPr/>
        </p:nvSpPr>
        <p:spPr>
          <a:xfrm>
            <a:off x="2057399" y="1854934"/>
            <a:ext cx="13969365" cy="13054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lang="es-MX" sz="2800" spc="185" dirty="0">
                <a:solidFill>
                  <a:srgbClr val="FFFFFF"/>
                </a:solidFill>
                <a:latin typeface="Trebuchet MS"/>
              </a:rPr>
              <a:t>Es el principio que establece que un objeto debe ser representado en forma de un modelo conceptual simplificado y generalizado, que identifica sus características esenciales y relevantes.</a:t>
            </a:r>
            <a:endParaRPr sz="2800" spc="185" dirty="0">
              <a:solidFill>
                <a:srgbClr val="FFFFFF"/>
              </a:solidFill>
              <a:latin typeface="Trebuchet MS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D1E3413-4387-5C13-C1D6-FBFF244B0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3816153"/>
            <a:ext cx="6858000" cy="532150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4623" y="918021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676400" y="929829"/>
            <a:ext cx="13468350" cy="628377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 marR="251460">
              <a:lnSpc>
                <a:spcPts val="4500"/>
              </a:lnSpc>
              <a:spcBef>
                <a:spcPts val="400"/>
              </a:spcBef>
            </a:pPr>
            <a:r>
              <a:rPr lang="es-ES" sz="3900" b="1" spc="325" dirty="0">
                <a:solidFill>
                  <a:srgbClr val="00E3B8"/>
                </a:solidFill>
                <a:latin typeface="Arial"/>
                <a:cs typeface="Arial"/>
              </a:rPr>
              <a:t>6. ¿Que es Herencia y muestre un ejemplo?</a:t>
            </a: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D5C8A54E-0775-FA89-AFE9-A44CFACF60B2}"/>
              </a:ext>
            </a:extLst>
          </p:cNvPr>
          <p:cNvSpPr txBox="1"/>
          <p:nvPr/>
        </p:nvSpPr>
        <p:spPr>
          <a:xfrm>
            <a:off x="2157247" y="1570014"/>
            <a:ext cx="13969365" cy="16593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31700"/>
              </a:lnSpc>
              <a:spcBef>
                <a:spcPts val="100"/>
              </a:spcBef>
            </a:pPr>
            <a:r>
              <a:rPr lang="es-MX" sz="2800" spc="185" dirty="0">
                <a:solidFill>
                  <a:srgbClr val="FFFFFF"/>
                </a:solidFill>
                <a:latin typeface="Trebuchet MS"/>
              </a:rPr>
              <a:t>es el principio que establece que una clase puede heredar propiedades y métodos de una clase base existente, y agregar o modificar su comportamiento para adaptarlo a sus necesidades específicas.</a:t>
            </a:r>
            <a:endParaRPr sz="2800" spc="185" dirty="0">
              <a:solidFill>
                <a:srgbClr val="FFFFFF"/>
              </a:solidFill>
              <a:latin typeface="Trebuchet M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0913E63-28FC-8C5B-2260-374D8CF9A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434" y="3543300"/>
            <a:ext cx="6971696" cy="517368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A05A18D1-5816-00B9-B97A-4FEED8BA38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690"/>
          <a:stretch/>
        </p:blipFill>
        <p:spPr>
          <a:xfrm>
            <a:off x="9372600" y="3543299"/>
            <a:ext cx="6553200" cy="517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661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4623" y="918021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521314" y="1782674"/>
            <a:ext cx="13099685" cy="612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s-ES" sz="3900" spc="35" dirty="0"/>
              <a:t>7. ¿Qué es Polimorfismo y muestre un ejemplo?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521313" y="2628900"/>
            <a:ext cx="13099685" cy="17491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lang="es-MX" sz="2800" spc="30" dirty="0">
                <a:solidFill>
                  <a:srgbClr val="FFFFFF"/>
                </a:solidFill>
                <a:latin typeface="Trebuchet MS"/>
              </a:rPr>
              <a:t>Es la capacidad de los objetos de una clase para obtener diferentes formas y comportarse de manera diferente en función de como se utilicen.</a:t>
            </a:r>
          </a:p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lang="es-MX" sz="2800" spc="30" dirty="0">
                <a:solidFill>
                  <a:srgbClr val="FFFFFF"/>
                </a:solidFill>
                <a:latin typeface="Trebuchet MS"/>
              </a:rPr>
              <a:t>Una clase puede adquirir diferentes valores un ejemplo una clase vehículo puede adquirir diferentes valores, puede ser una moto o un auto</a:t>
            </a:r>
            <a:endParaRPr lang="es-ES" sz="2800" spc="30" dirty="0">
              <a:solidFill>
                <a:srgbClr val="FFFFFF"/>
              </a:solidFill>
              <a:latin typeface="Trebuchet MS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F950BE4-686D-03EC-2D34-BF43916468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329" b="35926"/>
          <a:stretch/>
        </p:blipFill>
        <p:spPr>
          <a:xfrm>
            <a:off x="6827355" y="4914900"/>
            <a:ext cx="4629150" cy="480862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</TotalTime>
  <Words>784</Words>
  <Application>Microsoft Office PowerPoint</Application>
  <PresentationFormat>Personalizado</PresentationFormat>
  <Paragraphs>92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Lucida Sans Unicode</vt:lpstr>
      <vt:lpstr>Trebuchet MS</vt:lpstr>
      <vt:lpstr>Office Theme</vt:lpstr>
      <vt:lpstr>E S T R U C T U R A  D E   D A T O S DEFENSA HITO 2  ESTRUCTURA DE DATOS </vt:lpstr>
      <vt:lpstr>ESTUDIANTE</vt:lpstr>
      <vt:lpstr>MANEJO DE  CONCEPTOS</vt:lpstr>
      <vt:lpstr>1. ¿A que se refiere cuando se habla de POO?</vt:lpstr>
      <vt:lpstr>Presentación de PowerPoint</vt:lpstr>
      <vt:lpstr>3. ¿Cuáles son los pilares de POO?.</vt:lpstr>
      <vt:lpstr>5. ¿Qué es Abstracción y muestre un ejemplo?</vt:lpstr>
      <vt:lpstr>Presentación de PowerPoint</vt:lpstr>
      <vt:lpstr>7. ¿Qué es Polimorfismo y muestre un ejemplo?</vt:lpstr>
      <vt:lpstr>8. Que es un ARRAY?</vt:lpstr>
      <vt:lpstr>PARTE  PRACTICA</vt:lpstr>
      <vt:lpstr>11. Generar la clase Provincia.</vt:lpstr>
      <vt:lpstr>12.Generar la clase Departamento.</vt:lpstr>
      <vt:lpstr>13.Generar la clase País.</vt:lpstr>
      <vt:lpstr>14.Crear el diseño completo de las clases.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corporativa profesional para startup elegante fondo fotográfico verde turquesa</dc:title>
  <dc:creator>JHONATAN DAVID ALANOCA BLANCO</dc:creator>
  <cp:keywords>DAFUmmE_-5Q,BAE82QBRLqE</cp:keywords>
  <cp:lastModifiedBy>jhonatan alanoca</cp:lastModifiedBy>
  <cp:revision>3</cp:revision>
  <dcterms:created xsi:type="dcterms:W3CDTF">2023-03-29T06:31:29Z</dcterms:created>
  <dcterms:modified xsi:type="dcterms:W3CDTF">2023-03-31T23:09:26Z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2023-03-29T00:00:00Z</vt:filetime>
  </property>
  <property fmtid="{D5CDD505-2E9C-101B-9397-08002B2CF9AE}" pid="3" name="Creator">
    <vt:lpwstr>Canva</vt:lpwstr>
  </property>
  <property fmtid="{D5CDD505-2E9C-101B-9397-08002B2CF9AE}" pid="4" name="LastSaved">
    <vt:filetime>2023-03-29T00:00:00Z</vt:filetime>
  </property>
</Properties>
</file>